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  <p:sldMasterId id="2147483836" r:id="rId2"/>
  </p:sldMasterIdLst>
  <p:notesMasterIdLst>
    <p:notesMasterId r:id="rId33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1"/>
    <p:restoredTop sz="91964"/>
  </p:normalViewPr>
  <p:slideViewPr>
    <p:cSldViewPr snapToGrid="0" snapToObjects="1">
      <p:cViewPr varScale="1">
        <p:scale>
          <a:sx n="66" d="100"/>
          <a:sy n="66" d="100"/>
        </p:scale>
        <p:origin x="1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9e213c133_0_5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b9e213c133_0_5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bab159a6d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bab159a6d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b9e213c1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b9e213c1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bab159a6d6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bab159a6d6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bab159a6d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bab159a6d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ab159a6d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ab159a6d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bab159a6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bab159a6d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bab159a6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bab159a6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bc0c57d8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bc0c57d8f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bab159a6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bab159a6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bab159a6d6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bab159a6d6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9e213c133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9e213c133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b9e213c133_0_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b9e213c133_0_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b9e213c133_0_5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b9e213c133_0_5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b9e213c133_0_5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b9e213c133_0_5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b9e213c133_0_5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b9e213c133_0_5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5" name="Google Shape;785;p10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0" name="Google Shape;790;p10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1" name="Google Shape;791;p10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2" name="Google Shape;792;p105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3" name="Google Shape;793;p10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4" name="Google Shape;794;p105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6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9" name="Google Shape;799;p106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0" name="Google Shape;800;p106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1" name="Google Shape;801;p106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2" name="Google Shape;802;p106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3" name="Google Shape;803;p106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4" name="Google Shape;804;p106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5" name="Google Shape;805;p10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7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2" name="Google Shape;812;p107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3" name="Google Shape;813;p107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5" name="Google Shape;815;p107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6" name="Google Shape;816;p107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07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8" name="Google Shape;818;p10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5" name="Google Shape;825;p108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6" name="Google Shape;826;p108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7" name="Google Shape;827;p108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8" name="Google Shape;828;p108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9" name="Google Shape;829;p108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0" name="Google Shape;830;p108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1" name="Google Shape;831;p108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4" name="Google Shape;834;p108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08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8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08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08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9" name="Google Shape;839;p108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0" name="Google Shape;840;p108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1" name="Google Shape;841;p108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2" name="Google Shape;842;p108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3" name="Google Shape;843;p108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4" name="Google Shape;844;p108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5" name="Google Shape;845;p108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6" name="Google Shape;846;p108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08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08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109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3" name="Google Shape;853;p109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4" name="Google Shape;854;p109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0" name="Google Shape;860;p11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7" name="Google Shape;867;p11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2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4" name="Google Shape;874;p112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3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1" name="Google Shape;881;p113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4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1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11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9" name="Google Shape;889;p114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5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115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6" name="Google Shape;896;p115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1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3" name="Google Shape;903;p116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9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Blank)">
  <p:cSld name="Black Bar-Lef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0"/>
          <p:cNvSpPr/>
          <p:nvPr userDrawn="1"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1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0" name="Google Shape;930;p122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1" name="Google Shape;931;p122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8" name="Google Shape;938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0" name="Google Shape;940;p123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 1">
  <p:cSld name="Single Word (Black)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2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47745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1" name="Google Shape;481;p65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66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p6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6" name="Google Shape;486;p66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2323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494" name="Google Shape;494;p67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1" name="Google Shape;501;p6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8" name="Google Shape;508;p6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6" name="Google Shape;516;p70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0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0" name="Google Shape;520;p70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1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4" name="Google Shape;524;p71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5" name="Google Shape;525;p71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6" name="Google Shape;526;p71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71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7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6" name="Google Shape;546;p73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4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74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5" name="Google Shape;555;p74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7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75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9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1" name="Google Shape;601;p8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9" name="Google Shape;609;p8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3" name="Google Shape;6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3" name="Google Shape;623;p8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7" name="Google Shape;62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0" name="Google Shape;630;p8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4" name="Google Shape;63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1" name="Google Shape;641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5" name="Google Shape;645;p8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9" name="Google Shape;64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3" name="Google Shape;653;p8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1" name="Google Shape;661;p8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65" name="Google Shape;6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8" name="Google Shape;668;p9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6" name="Google Shape;676;p9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0" name="Google Shape;6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3" name="Google Shape;683;p9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9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4" name="Google Shape;69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7" name="Google Shape;697;p9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1" name="Google Shape;70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4" name="Google Shape;704;p9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8" name="Google Shape;70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2" name="Google Shape;712;p9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6" name="Google Shape;716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0" name="Google Shape;720;p9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4" name="Google Shape;724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8" name="Google Shape;728;p9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1" name="Google Shape;73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4326" y="635575"/>
            <a:ext cx="1976600" cy="3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9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6" name="Google Shape;736;p9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4" name="Google Shape;744;p10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1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1" name="Google Shape;751;p101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10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3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0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2" name="Google Shape;772;p10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3" name="Google Shape;773;p10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4" name="Google Shape;774;p10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5" name="Google Shape;775;p104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6" name="Google Shape;776;p10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7" name="Google Shape;777;p104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50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64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56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59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100.xml"/><Relationship Id="rId54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slideLayout" Target="../slideLayouts/slideLayout108.xml"/><Relationship Id="rId57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52" Type="http://schemas.openxmlformats.org/officeDocument/2006/relationships/slideLayout" Target="../slideLayouts/slideLayout111.xml"/><Relationship Id="rId6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D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70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png"/><Relationship Id="rId11" Type="http://schemas.openxmlformats.org/officeDocument/2006/relationships/image" Target="../media/image50.png"/><Relationship Id="rId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93"/>
          <p:cNvSpPr txBox="1">
            <a:spLocks noGrp="1"/>
          </p:cNvSpPr>
          <p:nvPr>
            <p:ph type="subTitle" idx="2"/>
          </p:nvPr>
        </p:nvSpPr>
        <p:spPr>
          <a:xfrm>
            <a:off x="445466" y="1504854"/>
            <a:ext cx="7537450" cy="623887"/>
          </a:xfr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545CF-47CB-2F49-9324-54980844A0C0}"/>
              </a:ext>
            </a:extLst>
          </p:cNvPr>
          <p:cNvSpPr txBox="1"/>
          <p:nvPr/>
        </p:nvSpPr>
        <p:spPr>
          <a:xfrm>
            <a:off x="520907" y="1754187"/>
            <a:ext cx="810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Level understanding of AI Pitfalls, &amp; how to build trust in the system.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2" name="Google Shape;1672;p202"/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3" name="Google Shape;1673;p202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4" name="Google Shape;1674;p202"/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5" name="Google Shape;1675;p202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6" name="Google Shape;1676;p202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7" name="Google Shape;1677;p202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202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02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80" name="Google Shape;1680;p202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681" name="Google Shape;1681;p20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02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02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1689" name="Google Shape;1689;p202"/>
          <p:cNvCxnSpPr>
            <a:cxnSpLocks/>
          </p:cNvCxnSpPr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695" name="Google Shape;1695;p203"/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6" name="Google Shape;1696;p203"/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7" name="Google Shape;1697;p203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8" name="Google Shape;1698;p203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203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203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1" name="Google Shape;1701;p203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02" name="Google Shape;1702;p20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0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0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7" name="Google Shape;1707;p203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 high &amp; you will not interview enough people.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203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203"/>
          <p:cNvSpPr/>
          <p:nvPr/>
        </p:nvSpPr>
        <p:spPr>
          <a:xfrm>
            <a:off x="6827863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0" name="Google Shape;1710;p203"/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11" name="Google Shape;1711;p203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2" name="Google Shape;1712;p203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204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 low &amp; you will interview a lot of unqualified people.</a:t>
            </a:r>
            <a:endParaRPr sz="12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9" name="Google Shape;1719;p204"/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0" name="Google Shape;1720;p204"/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1" name="Google Shape;1721;p204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204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204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204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25" name="Google Shape;1725;p204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26" name="Google Shape;1726;p204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4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4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4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204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04"/>
          <p:cNvSpPr/>
          <p:nvPr/>
        </p:nvSpPr>
        <p:spPr>
          <a:xfrm>
            <a:off x="1817713" y="14765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733" name="Google Shape;1733;p204"/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34" name="Google Shape;1734;p204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5" name="Google Shape;1735;p204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0" name="Google Shape;1740;p205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41" name="Google Shape;1741;p205"/>
          <p:cNvSpPr/>
          <p:nvPr/>
        </p:nvSpPr>
        <p:spPr>
          <a:xfrm rot="10800000">
            <a:off x="4410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05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3" name="Google Shape;1743;p205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05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05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6" name="Google Shape;1746;p205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47" name="Google Shape;1747;p205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05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05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05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1" name="Google Shape;1751;p205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205"/>
          <p:cNvSpPr/>
          <p:nvPr/>
        </p:nvSpPr>
        <p:spPr>
          <a:xfrm>
            <a:off x="3181650" y="28757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54" name="Google Shape;1754;p205"/>
          <p:cNvSpPr/>
          <p:nvPr/>
        </p:nvSpPr>
        <p:spPr>
          <a:xfrm rot="-5400000">
            <a:off x="2579400" y="-386662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5"/>
          <p:cNvSpPr/>
          <p:nvPr/>
        </p:nvSpPr>
        <p:spPr>
          <a:xfrm rot="-5400000">
            <a:off x="6927975" y="3034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5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7" name="Google Shape;1757;p205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2" name="Google Shape;1762;p206"/>
          <p:cNvCxnSpPr/>
          <p:nvPr/>
        </p:nvCxnSpPr>
        <p:spPr>
          <a:xfrm>
            <a:off x="4476750" y="1301300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63" name="Google Shape;1763;p206"/>
          <p:cNvSpPr/>
          <p:nvPr/>
        </p:nvSpPr>
        <p:spPr>
          <a:xfrm rot="10800000">
            <a:off x="3648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206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5" name="Google Shape;1765;p206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206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206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8" name="Google Shape;1768;p206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69" name="Google Shape;1769;p20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0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0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0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206"/>
          <p:cNvSpPr/>
          <p:nvPr/>
        </p:nvSpPr>
        <p:spPr>
          <a:xfrm>
            <a:off x="4415367" y="14765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206"/>
          <p:cNvSpPr/>
          <p:nvPr/>
        </p:nvSpPr>
        <p:spPr>
          <a:xfrm>
            <a:off x="2030701" y="28839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76" name="Google Shape;1776;p206"/>
          <p:cNvSpPr/>
          <p:nvPr/>
        </p:nvSpPr>
        <p:spPr>
          <a:xfrm rot="-5400000">
            <a:off x="1855500" y="3372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6"/>
          <p:cNvSpPr/>
          <p:nvPr/>
        </p:nvSpPr>
        <p:spPr>
          <a:xfrm rot="-5400000">
            <a:off x="6199350" y="-4252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6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9" name="Google Shape;1779;p206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dot get different outcomes.</a:t>
            </a:r>
            <a:endParaRPr dirty="0"/>
          </a:p>
        </p:txBody>
      </p:sp>
      <p:pic>
        <p:nvPicPr>
          <p:cNvPr id="1785" name="Google Shape;178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27" y="2427774"/>
            <a:ext cx="742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07"/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7" name="Google Shape;1787;p207"/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8" name="Google Shape;1788;p207"/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1794" name="Google Shape;1794;p208"/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95" name="Google Shape;1795;p208"/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6" name="Google Shape;1796;p208"/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208"/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08"/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99" name="Google Shape;1799;p208"/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1800" name="Google Shape;1800;p208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08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08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08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4" name="Google Shape;1804;p208"/>
          <p:cNvSpPr/>
          <p:nvPr/>
        </p:nvSpPr>
        <p:spPr>
          <a:xfrm>
            <a:off x="439900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208"/>
          <p:cNvSpPr/>
          <p:nvPr/>
        </p:nvSpPr>
        <p:spPr>
          <a:xfrm>
            <a:off x="88900" y="1849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Actual Results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208"/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08"/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208"/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208"/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208"/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208"/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208"/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208"/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208"/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208"/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208"/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208"/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208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208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08"/>
          <p:cNvSpPr/>
          <p:nvPr/>
        </p:nvSpPr>
        <p:spPr>
          <a:xfrm>
            <a:off x="2489576" y="44686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Success + 6 Unqualified = 8 out of 12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08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208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812;p208">
            <a:extLst>
              <a:ext uri="{FF2B5EF4-FFF2-40B4-BE49-F238E27FC236}">
                <a16:creationId xmlns:a16="http://schemas.microsoft.com/office/drawing/2014/main" id="{20180149-50C2-A946-8E04-719D4C144472}"/>
              </a:ext>
            </a:extLst>
          </p:cNvPr>
          <p:cNvSpPr/>
          <p:nvPr/>
        </p:nvSpPr>
        <p:spPr>
          <a:xfrm>
            <a:off x="4546069" y="3508348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815;p208">
            <a:extLst>
              <a:ext uri="{FF2B5EF4-FFF2-40B4-BE49-F238E27FC236}">
                <a16:creationId xmlns:a16="http://schemas.microsoft.com/office/drawing/2014/main" id="{0397F7B4-630D-904E-A8F4-1EB452A7B07C}"/>
              </a:ext>
            </a:extLst>
          </p:cNvPr>
          <p:cNvSpPr/>
          <p:nvPr/>
        </p:nvSpPr>
        <p:spPr>
          <a:xfrm>
            <a:off x="6452381" y="3509748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806;p208">
            <a:extLst>
              <a:ext uri="{FF2B5EF4-FFF2-40B4-BE49-F238E27FC236}">
                <a16:creationId xmlns:a16="http://schemas.microsoft.com/office/drawing/2014/main" id="{EF36FC71-2C60-7642-A35A-9AEB12F4704A}"/>
              </a:ext>
            </a:extLst>
          </p:cNvPr>
          <p:cNvSpPr/>
          <p:nvPr/>
        </p:nvSpPr>
        <p:spPr>
          <a:xfrm>
            <a:off x="778867" y="350835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807;p208">
            <a:extLst>
              <a:ext uri="{FF2B5EF4-FFF2-40B4-BE49-F238E27FC236}">
                <a16:creationId xmlns:a16="http://schemas.microsoft.com/office/drawing/2014/main" id="{F7E4EDDE-0A7F-D445-8E6C-6F2611326890}"/>
              </a:ext>
            </a:extLst>
          </p:cNvPr>
          <p:cNvSpPr/>
          <p:nvPr/>
        </p:nvSpPr>
        <p:spPr>
          <a:xfrm>
            <a:off x="1337992" y="350835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808;p208">
            <a:extLst>
              <a:ext uri="{FF2B5EF4-FFF2-40B4-BE49-F238E27FC236}">
                <a16:creationId xmlns:a16="http://schemas.microsoft.com/office/drawing/2014/main" id="{401DC45A-FC91-E546-BD0A-D4DC28D96084}"/>
              </a:ext>
            </a:extLst>
          </p:cNvPr>
          <p:cNvSpPr/>
          <p:nvPr/>
        </p:nvSpPr>
        <p:spPr>
          <a:xfrm>
            <a:off x="3052492" y="350975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809;p208">
            <a:extLst>
              <a:ext uri="{FF2B5EF4-FFF2-40B4-BE49-F238E27FC236}">
                <a16:creationId xmlns:a16="http://schemas.microsoft.com/office/drawing/2014/main" id="{3112C473-3DAD-C24D-A601-77E0F3AABFFB}"/>
              </a:ext>
            </a:extLst>
          </p:cNvPr>
          <p:cNvSpPr/>
          <p:nvPr/>
        </p:nvSpPr>
        <p:spPr>
          <a:xfrm>
            <a:off x="2623867" y="350975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810;p208">
            <a:extLst>
              <a:ext uri="{FF2B5EF4-FFF2-40B4-BE49-F238E27FC236}">
                <a16:creationId xmlns:a16="http://schemas.microsoft.com/office/drawing/2014/main" id="{1256B8C4-00BE-804F-890F-EF04ACE47CE0}"/>
              </a:ext>
            </a:extLst>
          </p:cNvPr>
          <p:cNvSpPr/>
          <p:nvPr/>
        </p:nvSpPr>
        <p:spPr>
          <a:xfrm>
            <a:off x="2195242" y="350975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817;p208">
            <a:extLst>
              <a:ext uri="{FF2B5EF4-FFF2-40B4-BE49-F238E27FC236}">
                <a16:creationId xmlns:a16="http://schemas.microsoft.com/office/drawing/2014/main" id="{F7787A3A-53FB-DA4C-B9A7-1804C9645EAF}"/>
              </a:ext>
            </a:extLst>
          </p:cNvPr>
          <p:cNvSpPr/>
          <p:nvPr/>
        </p:nvSpPr>
        <p:spPr>
          <a:xfrm>
            <a:off x="4300379" y="350835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1" grpId="0"/>
      <p:bldP spid="33" grpId="0" animBg="1"/>
      <p:bldP spid="3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1829" name="Google Shape;1829;p209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30" name="Google Shape;1830;p209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1" name="Google Shape;1831;p209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209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209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4" name="Google Shape;1834;p209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35" name="Google Shape;1835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9" name="Google Shape;1839;p209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209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209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209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209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209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09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209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09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209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209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0" name="Google Shape;1850;p209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09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09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3" name="Google Shape;1853;p209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854" name="Google Shape;1854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209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09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9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209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209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209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209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209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209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Accuracy: “YEAH, the model is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8" name="Google Shape;1868;p209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209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Maybe we should prioritize accuracy within qualified candidates.</a:t>
            </a:r>
            <a:endParaRPr sz="2100"/>
          </a:p>
        </p:txBody>
      </p:sp>
      <p:cxnSp>
        <p:nvCxnSpPr>
          <p:cNvPr id="1875" name="Google Shape;1875;p210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76" name="Google Shape;1876;p210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7" name="Google Shape;1877;p210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210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210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0" name="Google Shape;1880;p210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81" name="Google Shape;1881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210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210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210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210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210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210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210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210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210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210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210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6" name="Google Shape;1896;p210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210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210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99" name="Google Shape;1899;p210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00" name="Google Shape;1900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4" name="Google Shape;1904;p210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210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210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210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210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210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210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210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210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of 3 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of 2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 Accuracy: “Ooops, the model success isn’t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Google Shape;1914;p210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5" name="Google Shape;1915;p210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0" name="Google Shape;1920;p211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21" name="Google Shape;1921;p211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hiring rate is the same for both groups (1 of 3) within the qualified candidates.</a:t>
            </a:r>
            <a:endParaRPr sz="2100"/>
          </a:p>
        </p:txBody>
      </p:sp>
      <p:sp>
        <p:nvSpPr>
          <p:cNvPr id="1922" name="Google Shape;1922;p211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3" name="Google Shape;1923;p211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211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211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6" name="Google Shape;1926;p211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27" name="Google Shape;1927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1" name="Google Shape;1931;p211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211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211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211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211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211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211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211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211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211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1" name="Google Shape;1941;p211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211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211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4" name="Google Shape;1944;p211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45" name="Google Shape;1945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211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211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211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211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211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211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211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6" name="Google Shape;1956;p211"/>
          <p:cNvCxnSpPr/>
          <p:nvPr/>
        </p:nvCxnSpPr>
        <p:spPr>
          <a:xfrm>
            <a:off x="4095775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57" name="Google Shape;1957;p211"/>
          <p:cNvSpPr/>
          <p:nvPr/>
        </p:nvSpPr>
        <p:spPr>
          <a:xfrm>
            <a:off x="402752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211"/>
          <p:cNvSpPr/>
          <p:nvPr/>
        </p:nvSpPr>
        <p:spPr>
          <a:xfrm>
            <a:off x="402752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211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success/representation”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211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success &amp; 2 unqualified per group to the right of the line.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2" name="Google Shape;1962;p211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3" name="Google Shape;1963;p211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12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870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Let’s focus on the rate of disqualification.</a:t>
            </a:r>
            <a:endParaRPr sz="2100"/>
          </a:p>
        </p:txBody>
      </p:sp>
      <p:cxnSp>
        <p:nvCxnSpPr>
          <p:cNvPr id="1969" name="Google Shape;1969;p212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70" name="Google Shape;1970;p212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1" name="Google Shape;1971;p212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212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212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74" name="Google Shape;1974;p212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75" name="Google Shape;1975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9" name="Google Shape;1979;p212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12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212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212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212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212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12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12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212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212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212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0" name="Google Shape;1990;p212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212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212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93" name="Google Shape;1993;p212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94" name="Google Shape;1994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8" name="Google Shape;1998;p212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212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12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212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212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212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212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212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212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3 Unqualified of 3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3 Unqualified of 4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Unqualified Accuracy: “Ooops model “unqualified rate” isn’t fair.”</a:t>
            </a:r>
            <a:endParaRPr sz="12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8" name="Google Shape;2008;p212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212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4" name="Google Shape;2014;p213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5" name="Google Shape;2015;p213"/>
          <p:cNvSpPr txBox="1">
            <a:spLocks noGrp="1"/>
          </p:cNvSpPr>
          <p:nvPr>
            <p:ph type="title"/>
          </p:nvPr>
        </p:nvSpPr>
        <p:spPr>
          <a:xfrm>
            <a:off x="225825" y="137150"/>
            <a:ext cx="83742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unqualified accuracy is equal, 3 of 4.</a:t>
            </a:r>
            <a:endParaRPr sz="2100"/>
          </a:p>
        </p:txBody>
      </p:sp>
      <p:cxnSp>
        <p:nvCxnSpPr>
          <p:cNvPr id="2016" name="Google Shape;2016;p213"/>
          <p:cNvCxnSpPr/>
          <p:nvPr/>
        </p:nvCxnSpPr>
        <p:spPr>
          <a:xfrm>
            <a:off x="53054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7" name="Google Shape;2017;p213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8" name="Google Shape;2018;p213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213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213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1" name="Google Shape;2021;p213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2022" name="Google Shape;2022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213"/>
          <p:cNvSpPr/>
          <p:nvPr/>
        </p:nvSpPr>
        <p:spPr>
          <a:xfrm>
            <a:off x="52372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213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213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213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213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213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213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213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213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213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213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7" name="Google Shape;2037;p213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213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213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40" name="Google Shape;2040;p213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2041" name="Google Shape;2041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213"/>
          <p:cNvSpPr/>
          <p:nvPr/>
        </p:nvSpPr>
        <p:spPr>
          <a:xfrm>
            <a:off x="52372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213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213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213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213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13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213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213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213"/>
          <p:cNvSpPr/>
          <p:nvPr/>
        </p:nvSpPr>
        <p:spPr>
          <a:xfrm>
            <a:off x="2489576" y="4457410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disqualification/error rate”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disqualifications of 4…but now no one in group A is qualified!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5" name="Google Shape;2055;p213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6" name="Google Shape;2056;p213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Fairness is complicated.</a:t>
            </a:r>
            <a:endParaRPr sz="320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1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Ethics has additional considerations</a:t>
            </a:r>
            <a:endParaRPr/>
          </a:p>
        </p:txBody>
      </p:sp>
      <p:sp>
        <p:nvSpPr>
          <p:cNvPr id="2068" name="Google Shape;2068;p215"/>
          <p:cNvSpPr txBox="1"/>
          <p:nvPr/>
        </p:nvSpPr>
        <p:spPr>
          <a:xfrm>
            <a:off x="225825" y="330591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Stakeholder context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at-risk populations &amp; unintended consequences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215"/>
          <p:cNvSpPr txBox="1"/>
          <p:nvPr/>
        </p:nvSpPr>
        <p:spPr>
          <a:xfrm>
            <a:off x="225825" y="26037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Amplification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Speed and impact has increased which can amplify systemic issues 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215"/>
          <p:cNvSpPr txBox="1"/>
          <p:nvPr/>
        </p:nvSpPr>
        <p:spPr>
          <a:xfrm>
            <a:off x="225825" y="40080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Tools to oppress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State sponsored persecution and surveillance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215"/>
          <p:cNvSpPr txBox="1"/>
          <p:nvPr/>
        </p:nvSpPr>
        <p:spPr>
          <a:xfrm>
            <a:off x="225825" y="18150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context matters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Medical classifications vs ad banners vs news feeds vs dating suggestions vs song recommendations...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215"/>
          <p:cNvSpPr txBox="1"/>
          <p:nvPr/>
        </p:nvSpPr>
        <p:spPr>
          <a:xfrm>
            <a:off x="225825" y="9837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What about displacing labor?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AI can increase employee satisfaction by handling routine tasks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Free up time for more value-add work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1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17"/>
          <p:cNvPicPr preferRelativeResize="0"/>
          <p:nvPr/>
        </p:nvPicPr>
        <p:blipFill rotWithShape="1">
          <a:blip r:embed="rId3">
            <a:alphaModFix/>
          </a:blip>
          <a:srcRect r="24414"/>
          <a:stretch/>
        </p:blipFill>
        <p:spPr>
          <a:xfrm>
            <a:off x="2538648" y="0"/>
            <a:ext cx="6605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17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7000">
                <a:srgbClr val="B45F0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217"/>
          <p:cNvSpPr txBox="1">
            <a:spLocks noGrp="1"/>
          </p:cNvSpPr>
          <p:nvPr>
            <p:ph type="body" idx="4294967295"/>
          </p:nvPr>
        </p:nvSpPr>
        <p:spPr>
          <a:xfrm>
            <a:off x="98100" y="1634100"/>
            <a:ext cx="4359600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100">
                <a:latin typeface="Impact"/>
                <a:ea typeface="Impact"/>
                <a:cs typeface="Impact"/>
                <a:sym typeface="Impact"/>
              </a:rPr>
              <a:t>One does not simply add ethics to technology</a:t>
            </a:r>
            <a:endParaRPr sz="4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18"/>
          <p:cNvSpPr txBox="1">
            <a:spLocks noGrp="1"/>
          </p:cNvSpPr>
          <p:nvPr>
            <p:ph type="title" idx="4294967295"/>
          </p:nvPr>
        </p:nvSpPr>
        <p:spPr>
          <a:xfrm>
            <a:off x="246700" y="331025"/>
            <a:ext cx="7821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It’s easy to find examples of </a:t>
            </a:r>
            <a:r>
              <a:rPr lang="en" sz="2900">
                <a:solidFill>
                  <a:srgbClr val="2D8FE2"/>
                </a:solidFill>
              </a:rPr>
              <a:t>lost</a:t>
            </a:r>
            <a:r>
              <a:rPr lang="en" sz="2900">
                <a:solidFill>
                  <a:srgbClr val="FFFFFF"/>
                </a:solidFill>
              </a:rPr>
              <a:t> trust in AI.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2090" name="Google Shape;2090;p218"/>
          <p:cNvSpPr txBox="1"/>
          <p:nvPr/>
        </p:nvSpPr>
        <p:spPr>
          <a:xfrm>
            <a:off x="361513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recruiting tools can reinforce biased historical hiring practices.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218"/>
          <p:cNvSpPr txBox="1"/>
          <p:nvPr/>
        </p:nvSpPr>
        <p:spPr>
          <a:xfrm>
            <a:off x="5024950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Facial recognition software can misidentify people of color.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2" name="Google Shape;2092;p218"/>
          <p:cNvSpPr txBox="1"/>
          <p:nvPr/>
        </p:nvSpPr>
        <p:spPr>
          <a:xfrm>
            <a:off x="361513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Lending algorithms can limit credit based on gender.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3" name="Google Shape;2093;p218"/>
          <p:cNvSpPr txBox="1"/>
          <p:nvPr/>
        </p:nvSpPr>
        <p:spPr>
          <a:xfrm>
            <a:off x="5024950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Medical diagnostic algorithms may hinder treatments for people of color or over promise their effectiveness.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4" name="Google Shape;2094;p218"/>
          <p:cNvCxnSpPr/>
          <p:nvPr/>
        </p:nvCxnSpPr>
        <p:spPr>
          <a:xfrm rot="10800000">
            <a:off x="4571999" y="1181869"/>
            <a:ext cx="0" cy="3033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5" name="Google Shape;2095;p218"/>
          <p:cNvSpPr txBox="1"/>
          <p:nvPr/>
        </p:nvSpPr>
        <p:spPr>
          <a:xfrm>
            <a:off x="361513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Advertising algorithms can amplify unfair practices in housing and employment.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6" name="Google Shape;2096;p218" descr="strands.png"/>
          <p:cNvPicPr preferRelativeResize="0"/>
          <p:nvPr/>
        </p:nvPicPr>
        <p:blipFill rotWithShape="1">
          <a:blip r:embed="rId3">
            <a:alphaModFix/>
          </a:blip>
          <a:srcRect l="7793" t="70313" r="17339"/>
          <a:stretch/>
        </p:blipFill>
        <p:spPr>
          <a:xfrm rot="-10799998" flipH="1">
            <a:off x="11550" y="4552503"/>
            <a:ext cx="9130398" cy="600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18"/>
          <p:cNvSpPr txBox="1"/>
          <p:nvPr/>
        </p:nvSpPr>
        <p:spPr>
          <a:xfrm>
            <a:off x="5024950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can identify historical patterns in education reinforcing class divisions.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19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219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4" name="Google Shape;2104;p219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05" name="Google Shape;2105;p2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6" name="Google Shape;2106;p219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07" name="Google Shape;2107;p219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219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219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219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219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219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13" name="Google Shape;2113;p2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4" name="Google Shape;2114;p219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5" name="Google Shape;2115;p219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116" name="Google Shape;2116;p2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219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18" name="Google Shape;2118;p219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219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0" name="Google Shape;2120;p219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121" name="Google Shape;2121;p2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Google Shape;2122;p219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3" name="Google Shape;2123;p219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19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Remember this?</a:t>
            </a:r>
            <a:endParaRPr/>
          </a:p>
        </p:txBody>
      </p:sp>
      <p:grpSp>
        <p:nvGrpSpPr>
          <p:cNvPr id="2125" name="Google Shape;2125;p219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126" name="Google Shape;2126;p2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7" name="Google Shape;2127;p219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8" name="Google Shape;2128;p219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129" name="Google Shape;2129;p2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Google Shape;2130;p219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1" name="Google Shape;2131;p219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132" name="Google Shape;2132;p2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219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4" name="Google Shape;2134;p219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135" name="Google Shape;2135;p2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6" name="Google Shape;2136;p219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7" name="Google Shape;2137;p219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138" name="Google Shape;2138;p2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Google Shape;2139;p219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0" name="Google Shape;2140;p219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141" name="Google Shape;2141;p21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2" name="Google Shape;2142;p219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3" name="Google Shape;2143;p219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144" name="Google Shape;2144;p2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5" name="Google Shape;2145;p219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6" name="Google Shape;2146;p219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147" name="Google Shape;2147;p2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219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9" name="Google Shape;2149;p219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150" name="Google Shape;2150;p21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1" name="Google Shape;2151;p219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2" name="Google Shape;2152;p219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153" name="Google Shape;2153;p21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4" name="Google Shape;2154;p219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5" name="Google Shape;2155;p219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156" name="Google Shape;2156;p21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19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8" name="Google Shape;2158;p219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159" name="Google Shape;2159;p2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0" name="Google Shape;2160;p219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1" name="Google Shape;2161;p219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162" name="Google Shape;2162;p219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19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19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1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19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1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219"/>
          <p:cNvGrpSpPr/>
          <p:nvPr/>
        </p:nvGrpSpPr>
        <p:grpSpPr>
          <a:xfrm>
            <a:off x="225825" y="3018163"/>
            <a:ext cx="8668025" cy="1734963"/>
            <a:chOff x="225825" y="3018163"/>
            <a:chExt cx="8668025" cy="1734963"/>
          </a:xfrm>
        </p:grpSpPr>
        <p:sp>
          <p:nvSpPr>
            <p:cNvPr id="2171" name="Google Shape;2171;p219"/>
            <p:cNvSpPr txBox="1"/>
            <p:nvPr/>
          </p:nvSpPr>
          <p:spPr>
            <a:xfrm>
              <a:off x="225825" y="4352925"/>
              <a:ext cx="833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rPr>
                <a:t>For each person, earning trust means something different.</a:t>
              </a:r>
              <a:endParaRPr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2" name="Google Shape;2172;p219"/>
            <p:cNvSpPr/>
            <p:nvPr/>
          </p:nvSpPr>
          <p:spPr>
            <a:xfrm>
              <a:off x="688175" y="303728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3" name="Google Shape;2173;p219"/>
            <p:cNvSpPr/>
            <p:nvPr/>
          </p:nvSpPr>
          <p:spPr>
            <a:xfrm>
              <a:off x="15699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4" name="Google Shape;2174;p219"/>
            <p:cNvSpPr/>
            <p:nvPr/>
          </p:nvSpPr>
          <p:spPr>
            <a:xfrm>
              <a:off x="23179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5" name="Google Shape;2175;p219"/>
            <p:cNvSpPr/>
            <p:nvPr/>
          </p:nvSpPr>
          <p:spPr>
            <a:xfrm>
              <a:off x="32123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6" name="Google Shape;2176;p219"/>
            <p:cNvSpPr/>
            <p:nvPr/>
          </p:nvSpPr>
          <p:spPr>
            <a:xfrm>
              <a:off x="3995363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7" name="Google Shape;2177;p219"/>
            <p:cNvSpPr/>
            <p:nvPr/>
          </p:nvSpPr>
          <p:spPr>
            <a:xfrm>
              <a:off x="485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8" name="Google Shape;2178;p219"/>
            <p:cNvSpPr/>
            <p:nvPr/>
          </p:nvSpPr>
          <p:spPr>
            <a:xfrm>
              <a:off x="55615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9" name="Google Shape;2179;p219"/>
            <p:cNvSpPr/>
            <p:nvPr/>
          </p:nvSpPr>
          <p:spPr>
            <a:xfrm>
              <a:off x="6091500" y="3018163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0" name="Google Shape;2180;p219"/>
            <p:cNvSpPr/>
            <p:nvPr/>
          </p:nvSpPr>
          <p:spPr>
            <a:xfrm>
              <a:off x="68335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1" name="Google Shape;2181;p219"/>
            <p:cNvSpPr/>
            <p:nvPr/>
          </p:nvSpPr>
          <p:spPr>
            <a:xfrm>
              <a:off x="769597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2" name="Google Shape;2182;p219"/>
            <p:cNvSpPr/>
            <p:nvPr/>
          </p:nvSpPr>
          <p:spPr>
            <a:xfrm>
              <a:off x="863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20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220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9" name="Google Shape;2189;p220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90" name="Google Shape;2190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220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2" name="Google Shape;2192;p220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220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20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20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220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20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98" name="Google Shape;2198;p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9" name="Google Shape;2199;p220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0" name="Google Shape;2200;p220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201" name="Google Shape;2201;p2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2" name="Google Shape;2202;p220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3" name="Google Shape;2203;p220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220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220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206" name="Google Shape;2206;p2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7" name="Google Shape;2207;p220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8" name="Google Shape;2208;p220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20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Trust must be pervasive in the entire system.</a:t>
            </a:r>
            <a:endParaRPr/>
          </a:p>
        </p:txBody>
      </p:sp>
      <p:grpSp>
        <p:nvGrpSpPr>
          <p:cNvPr id="2210" name="Google Shape;2210;p220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211" name="Google Shape;2211;p2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Google Shape;2212;p220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3" name="Google Shape;2213;p220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214" name="Google Shape;2214;p2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220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6" name="Google Shape;2216;p220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217" name="Google Shape;2217;p2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8" name="Google Shape;2218;p220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9" name="Google Shape;2219;p220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220" name="Google Shape;2220;p2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220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2" name="Google Shape;2222;p220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223" name="Google Shape;2223;p2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4" name="Google Shape;2224;p220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5" name="Google Shape;2225;p220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226" name="Google Shape;2226;p2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220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8" name="Google Shape;2228;p220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229" name="Google Shape;2229;p2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0" name="Google Shape;2230;p220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1" name="Google Shape;2231;p220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232" name="Google Shape;2232;p2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3" name="Google Shape;2233;p220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4" name="Google Shape;2234;p220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235" name="Google Shape;2235;p2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6" name="Google Shape;2236;p220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7" name="Google Shape;2237;p220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238" name="Google Shape;2238;p2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220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0" name="Google Shape;2240;p220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241" name="Google Shape;2241;p220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2" name="Google Shape;2242;p220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3" name="Google Shape;2243;p220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244" name="Google Shape;2244;p2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Google Shape;2245;p220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6" name="Google Shape;2246;p220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247" name="Google Shape;2247;p220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20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20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20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2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2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21"/>
          <p:cNvSpPr txBox="1"/>
          <p:nvPr/>
        </p:nvSpPr>
        <p:spPr>
          <a:xfrm>
            <a:off x="383125" y="1998156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Guardrails to mitigate hazard likelihood &amp; severity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221"/>
          <p:cNvSpPr txBox="1"/>
          <p:nvPr/>
        </p:nvSpPr>
        <p:spPr>
          <a:xfrm>
            <a:off x="383125" y="2728025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Explanations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Communicate risk behaviors &amp; events, i.e. compliance documentation &amp; visualizations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221"/>
          <p:cNvSpPr/>
          <p:nvPr/>
        </p:nvSpPr>
        <p:spPr>
          <a:xfrm>
            <a:off x="216801" y="206900"/>
            <a:ext cx="8617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Three core components</a:t>
            </a:r>
            <a:endParaRPr sz="3000" b="1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62" name="Google Shape;2262;p221"/>
          <p:cNvSpPr txBox="1"/>
          <p:nvPr/>
        </p:nvSpPr>
        <p:spPr>
          <a:xfrm>
            <a:off x="383125" y="1268288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Define hazards and thresholds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221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Delivering value with AI takes five steps.</a:t>
            </a:r>
            <a:endParaRPr/>
          </a:p>
        </p:txBody>
      </p:sp>
      <p:sp>
        <p:nvSpPr>
          <p:cNvPr id="1451" name="Google Shape;1451;p195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195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53" name="Google Shape;1453;p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p195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5" name="Google Shape;1455;p195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5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195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58" name="Google Shape;1458;p1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95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0" name="Google Shape;1460;p195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461" name="Google Shape;1461;p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195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463;p195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195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465" name="Google Shape;1465;p1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195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7" name="Google Shape;1467;p195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195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469" name="Google Shape;1469;p1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95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1" name="Google Shape;1471;p195"/>
          <p:cNvCxnSpPr/>
          <p:nvPr/>
        </p:nvCxnSpPr>
        <p:spPr>
          <a:xfrm>
            <a:off x="3460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195"/>
          <p:cNvCxnSpPr/>
          <p:nvPr/>
        </p:nvCxnSpPr>
        <p:spPr>
          <a:xfrm>
            <a:off x="215260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195"/>
          <p:cNvCxnSpPr/>
          <p:nvPr/>
        </p:nvCxnSpPr>
        <p:spPr>
          <a:xfrm>
            <a:off x="395915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195"/>
          <p:cNvCxnSpPr/>
          <p:nvPr/>
        </p:nvCxnSpPr>
        <p:spPr>
          <a:xfrm>
            <a:off x="57657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195"/>
          <p:cNvCxnSpPr/>
          <p:nvPr/>
        </p:nvCxnSpPr>
        <p:spPr>
          <a:xfrm>
            <a:off x="7572288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195"/>
          <p:cNvSpPr txBox="1"/>
          <p:nvPr/>
        </p:nvSpPr>
        <p:spPr>
          <a:xfrm>
            <a:off x="76200" y="3199975"/>
            <a:ext cx="91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Pitfalls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95"/>
          <p:cNvSpPr txBox="1"/>
          <p:nvPr/>
        </p:nvSpPr>
        <p:spPr>
          <a:xfrm>
            <a:off x="1834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“Sprinkle some AI on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195"/>
          <p:cNvSpPr txBox="1"/>
          <p:nvPr/>
        </p:nvSpPr>
        <p:spPr>
          <a:xfrm>
            <a:off x="19900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“Where’s the data?”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195"/>
          <p:cNvSpPr txBox="1"/>
          <p:nvPr/>
        </p:nvSpPr>
        <p:spPr>
          <a:xfrm>
            <a:off x="38805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“How do we do this?”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195"/>
          <p:cNvSpPr txBox="1"/>
          <p:nvPr/>
        </p:nvSpPr>
        <p:spPr>
          <a:xfrm>
            <a:off x="56031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“Throw it over the fence at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195"/>
          <p:cNvSpPr txBox="1"/>
          <p:nvPr/>
        </p:nvSpPr>
        <p:spPr>
          <a:xfrm>
            <a:off x="7409675" y="3691650"/>
            <a:ext cx="138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“Pop champagne we’re done!”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09AB-0334-4340-9CF5-EA281075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Open </a:t>
            </a:r>
            <a:r>
              <a:rPr lang="en-US" sz="4000" dirty="0" err="1"/>
              <a:t>G_modeling_bias_example.R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96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196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89" name="Google Shape;1489;p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196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1" name="Google Shape;1491;p196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96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6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96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96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1496;p196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97" name="Google Shape;1497;p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Google Shape;1498;p196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9" name="Google Shape;1499;p196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00" name="Google Shape;1500;p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196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2" name="Google Shape;1502;p196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96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196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05" name="Google Shape;1505;p1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196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7" name="Google Shape;1507;p196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multiple stakeholders along this journey.</a:t>
            </a:r>
            <a:endParaRPr/>
          </a:p>
        </p:txBody>
      </p:sp>
      <p:grpSp>
        <p:nvGrpSpPr>
          <p:cNvPr id="1509" name="Google Shape;1509;p196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510" name="Google Shape;1510;p1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196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2" name="Google Shape;1512;p196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1513" name="Google Shape;1513;p1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196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5" name="Google Shape;1515;p196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1516" name="Google Shape;1516;p19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196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p196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1519" name="Google Shape;1519;p19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196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1" name="Google Shape;1521;p196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1522" name="Google Shape;1522;p19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196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4" name="Google Shape;1524;p196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1525" name="Google Shape;1525;p19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196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7" name="Google Shape;1527;p196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1528" name="Google Shape;1528;p19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p196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0" name="Google Shape;1530;p196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1531" name="Google Shape;1531;p19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96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3" name="Google Shape;1533;p196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1534" name="Google Shape;1534;p19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5" name="Google Shape;1535;p196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6" name="Google Shape;1536;p196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1537" name="Google Shape;1537;p19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8" name="Google Shape;1538;p196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9" name="Google Shape;1539;p196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1540" name="Google Shape;1540;p19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p196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2" name="Google Shape;1542;p196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1543" name="Google Shape;1543;p19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196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5" name="Google Shape;1545;p196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1546" name="Google Shape;1546;p196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96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96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9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6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9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97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 of an AI Workflow.</a:t>
            </a:r>
            <a:endParaRPr/>
          </a:p>
        </p:txBody>
      </p:sp>
      <p:sp>
        <p:nvSpPr>
          <p:cNvPr id="1559" name="Google Shape;1559;p197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97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7"/>
          <p:cNvGrpSpPr/>
          <p:nvPr/>
        </p:nvGrpSpPr>
        <p:grpSpPr>
          <a:xfrm>
            <a:off x="7409719" y="1250358"/>
            <a:ext cx="1383000" cy="1240658"/>
            <a:chOff x="7409688" y="1936158"/>
            <a:chExt cx="1383000" cy="1240658"/>
          </a:xfrm>
        </p:grpSpPr>
        <p:pic>
          <p:nvPicPr>
            <p:cNvPr id="1562" name="Google Shape;1562;p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97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64" name="Google Shape;1564;p197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97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97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97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97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97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570" name="Google Shape;1570;p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197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197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73" name="Google Shape;1573;p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4" name="Google Shape;1574;p197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5" name="Google Shape;1575;p197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97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97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78" name="Google Shape;1578;p1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197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0" name="Google Shape;1580;p197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97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582" name="Google Shape;1582;p1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97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4" name="Google Shape;1584;p197"/>
          <p:cNvSpPr/>
          <p:nvPr/>
        </p:nvSpPr>
        <p:spPr>
          <a:xfrm>
            <a:off x="5525" y="3703013"/>
            <a:ext cx="173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 how many ice cream cones we will sell each day.”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5" name="Google Shape;1585;p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863" y="3289409"/>
            <a:ext cx="346127" cy="34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97"/>
          <p:cNvGrpSpPr/>
          <p:nvPr/>
        </p:nvGrpSpPr>
        <p:grpSpPr>
          <a:xfrm>
            <a:off x="2056625" y="3241222"/>
            <a:ext cx="1249725" cy="444600"/>
            <a:chOff x="2233750" y="3231550"/>
            <a:chExt cx="1249725" cy="444600"/>
          </a:xfrm>
        </p:grpSpPr>
        <p:pic>
          <p:nvPicPr>
            <p:cNvPr id="1587" name="Google Shape;1587;p1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337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855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373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0" name="Google Shape;1590;p197"/>
            <p:cNvCxnSpPr/>
            <p:nvPr/>
          </p:nvCxnSpPr>
          <p:spPr>
            <a:xfrm>
              <a:off x="263172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  <p:cxnSp>
          <p:nvCxnSpPr>
            <p:cNvPr id="1591" name="Google Shape;1591;p197"/>
            <p:cNvCxnSpPr/>
            <p:nvPr/>
          </p:nvCxnSpPr>
          <p:spPr>
            <a:xfrm>
              <a:off x="303167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</p:grpSp>
      <p:sp>
        <p:nvSpPr>
          <p:cNvPr id="1592" name="Google Shape;1592;p197"/>
          <p:cNvSpPr/>
          <p:nvPr/>
        </p:nvSpPr>
        <p:spPr>
          <a:xfrm>
            <a:off x="1846438" y="3703013"/>
            <a:ext cx="167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“Get historical price, temperature  &amp; seasonal data”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1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4987" y="3284386"/>
            <a:ext cx="346127" cy="35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97"/>
          <p:cNvSpPr/>
          <p:nvPr/>
        </p:nvSpPr>
        <p:spPr>
          <a:xfrm>
            <a:off x="3953125" y="3703013"/>
            <a:ext cx="1069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“Use machine learning!”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197"/>
          <p:cNvSpPr/>
          <p:nvPr/>
        </p:nvSpPr>
        <p:spPr>
          <a:xfrm>
            <a:off x="5634500" y="3703025"/>
            <a:ext cx="1194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“Predictions are sent to our suppliers”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6" name="Google Shape;1596;p1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21561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8156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97"/>
          <p:cNvSpPr/>
          <p:nvPr/>
        </p:nvSpPr>
        <p:spPr>
          <a:xfrm>
            <a:off x="7443919" y="3703013"/>
            <a:ext cx="131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“We are partially closed due to the pandemic”</a:t>
            </a:r>
            <a:endParaRPr sz="9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98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Fundamentally AI understanding is probabilistic.</a:t>
            </a:r>
            <a:endParaRPr sz="2800"/>
          </a:p>
        </p:txBody>
      </p:sp>
      <p:sp>
        <p:nvSpPr>
          <p:cNvPr id="1616" name="Google Shape;1616;p200"/>
          <p:cNvSpPr txBox="1">
            <a:spLocks noGrp="1"/>
          </p:cNvSpPr>
          <p:nvPr>
            <p:ph type="body" idx="1"/>
          </p:nvPr>
        </p:nvSpPr>
        <p:spPr>
          <a:xfrm>
            <a:off x="228600" y="1234450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5E22"/>
                </a:solidFill>
              </a:rPr>
              <a:t>If you build a calculator it will </a:t>
            </a:r>
            <a:r>
              <a:rPr lang="en" i="1">
                <a:solidFill>
                  <a:srgbClr val="FE5E22"/>
                </a:solidFill>
              </a:rPr>
              <a:t>always</a:t>
            </a:r>
            <a:r>
              <a:rPr lang="en">
                <a:solidFill>
                  <a:srgbClr val="FE5E22"/>
                </a:solidFill>
              </a:rPr>
              <a:t> be correct.</a:t>
            </a:r>
            <a:endParaRPr>
              <a:solidFill>
                <a:srgbClr val="FE5E22"/>
              </a:solidFill>
            </a:endParaRPr>
          </a:p>
        </p:txBody>
      </p:sp>
      <p:sp>
        <p:nvSpPr>
          <p:cNvPr id="1617" name="Google Shape;1617;p200"/>
          <p:cNvSpPr txBox="1">
            <a:spLocks noGrp="1"/>
          </p:cNvSpPr>
          <p:nvPr>
            <p:ph type="body" idx="2"/>
          </p:nvPr>
        </p:nvSpPr>
        <p:spPr>
          <a:xfrm>
            <a:off x="4258225" y="1282075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4E4"/>
                </a:solidFill>
              </a:rPr>
              <a:t>If you build a model it will be wrong </a:t>
            </a:r>
            <a:r>
              <a:rPr lang="en" i="1">
                <a:solidFill>
                  <a:srgbClr val="00A4E4"/>
                </a:solidFill>
              </a:rPr>
              <a:t>immediately</a:t>
            </a:r>
            <a:r>
              <a:rPr lang="en">
                <a:solidFill>
                  <a:srgbClr val="00A4E4"/>
                </a:solidFill>
              </a:rPr>
              <a:t>.</a:t>
            </a:r>
            <a:endParaRPr>
              <a:solidFill>
                <a:srgbClr val="00A4E4"/>
              </a:solidFill>
            </a:endParaRPr>
          </a:p>
        </p:txBody>
      </p:sp>
      <p:cxnSp>
        <p:nvCxnSpPr>
          <p:cNvPr id="1618" name="Google Shape;1618;p200"/>
          <p:cNvCxnSpPr/>
          <p:nvPr/>
        </p:nvCxnSpPr>
        <p:spPr>
          <a:xfrm>
            <a:off x="285750" y="10516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9" name="Google Shape;1619;p200"/>
          <p:cNvSpPr txBox="1"/>
          <p:nvPr/>
        </p:nvSpPr>
        <p:spPr>
          <a:xfrm>
            <a:off x="1544700" y="9662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0" name="Google Shape;1620;p200"/>
          <p:cNvCxnSpPr/>
          <p:nvPr/>
        </p:nvCxnSpPr>
        <p:spPr>
          <a:xfrm>
            <a:off x="4305300" y="10516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200"/>
          <p:cNvSpPr txBox="1"/>
          <p:nvPr/>
        </p:nvSpPr>
        <p:spPr>
          <a:xfrm>
            <a:off x="5607450" y="9662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200"/>
          <p:cNvSpPr txBox="1"/>
          <p:nvPr/>
        </p:nvSpPr>
        <p:spPr>
          <a:xfrm>
            <a:off x="285750" y="2847975"/>
            <a:ext cx="376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200"/>
          <p:cNvSpPr txBox="1"/>
          <p:nvPr/>
        </p:nvSpPr>
        <p:spPr>
          <a:xfrm>
            <a:off x="4333350" y="2847975"/>
            <a:ext cx="376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5" name="Google Shape;1625;p200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complex problems are not deterministic. 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world isn’t B/W.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200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bother?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Robot – Presentation Master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1187</Words>
  <Application>Microsoft Macintosh PowerPoint</Application>
  <PresentationFormat>On-screen Show (16:9)</PresentationFormat>
  <Paragraphs>261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DataRobot – Presentation Master</vt:lpstr>
      <vt:lpstr>PowerPoint Presentation</vt:lpstr>
      <vt:lpstr>PowerPoint Presentation</vt:lpstr>
      <vt:lpstr>Delivering value with AI takes five steps.</vt:lpstr>
      <vt:lpstr>There are multiple stakeholders along this journey.</vt:lpstr>
      <vt:lpstr>Simple example of an AI Workflow.</vt:lpstr>
      <vt:lpstr>PowerPoint Presentation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dot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Maybe we should prioritize accuracy within qualified candidates.</vt:lpstr>
      <vt:lpstr>Now the hiring rate is the same for both groups (1 of 3) within the qualified candidates.</vt:lpstr>
      <vt:lpstr>Let’s focus on the rate of disqualification.</vt:lpstr>
      <vt:lpstr>Now the unqualified accuracy is equal, 3 of 4.</vt:lpstr>
      <vt:lpstr>PowerPoint Presentation</vt:lpstr>
      <vt:lpstr>Technology Ethics has additional considerations</vt:lpstr>
      <vt:lpstr>PowerPoint Presentation</vt:lpstr>
      <vt:lpstr>PowerPoint Presentation</vt:lpstr>
      <vt:lpstr>It’s easy to find examples of lost trust in AI.</vt:lpstr>
      <vt:lpstr>Remember this?</vt:lpstr>
      <vt:lpstr>Trust must be pervasive in the entire system.</vt:lpstr>
      <vt:lpstr>PowerPoint Presentation</vt:lpstr>
      <vt:lpstr>Open G_modeling_bias_example.R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7</cp:revision>
  <dcterms:modified xsi:type="dcterms:W3CDTF">2022-01-20T03:34:19Z</dcterms:modified>
</cp:coreProperties>
</file>